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6858000" cy="9906000" type="A4"/>
  <p:notesSz cx="7102475" cy="10233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DA9320"/>
    <a:srgbClr val="B0DD7F"/>
    <a:srgbClr val="E09D30"/>
    <a:srgbClr val="FF6600"/>
    <a:srgbClr val="E5AC51"/>
    <a:srgbClr val="EBCC75"/>
    <a:srgbClr val="FDFAD9"/>
    <a:srgbClr val="EBB987"/>
    <a:srgbClr val="DDEE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37" autoAdjust="0"/>
    <p:restoredTop sz="98681" autoAdjust="0"/>
  </p:normalViewPr>
  <p:slideViewPr>
    <p:cSldViewPr>
      <p:cViewPr varScale="1">
        <p:scale>
          <a:sx n="80" d="100"/>
          <a:sy n="80" d="100"/>
        </p:scale>
        <p:origin x="1236" y="10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353" cy="513709"/>
          </a:xfrm>
          <a:prstGeom prst="rect">
            <a:avLst/>
          </a:prstGeom>
        </p:spPr>
        <p:txBody>
          <a:bodyPr vert="horz" lIns="95473" tIns="47736" rIns="95473" bIns="47736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2448" y="0"/>
            <a:ext cx="3078352" cy="513709"/>
          </a:xfrm>
          <a:prstGeom prst="rect">
            <a:avLst/>
          </a:prstGeom>
        </p:spPr>
        <p:txBody>
          <a:bodyPr vert="horz" lIns="95473" tIns="47736" rIns="95473" bIns="47736" rtlCol="0"/>
          <a:lstStyle>
            <a:lvl1pPr algn="r">
              <a:defRPr sz="1300"/>
            </a:lvl1pPr>
          </a:lstStyle>
          <a:p>
            <a:fld id="{81C8284D-79DF-424E-9B0F-F711887BFCC4}" type="datetimeFigureOut">
              <a:rPr kumimoji="1" lang="ja-JP" altLang="en-US" smtClean="0"/>
              <a:t>2024/11/22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55850" y="1279525"/>
            <a:ext cx="23907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3" tIns="47736" rIns="95473" bIns="4773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746" y="4924695"/>
            <a:ext cx="5682984" cy="4028996"/>
          </a:xfrm>
          <a:prstGeom prst="rect">
            <a:avLst/>
          </a:prstGeom>
        </p:spPr>
        <p:txBody>
          <a:bodyPr vert="horz" lIns="95473" tIns="47736" rIns="95473" bIns="47736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19316"/>
            <a:ext cx="3078353" cy="513709"/>
          </a:xfrm>
          <a:prstGeom prst="rect">
            <a:avLst/>
          </a:prstGeom>
        </p:spPr>
        <p:txBody>
          <a:bodyPr vert="horz" lIns="95473" tIns="47736" rIns="95473" bIns="47736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2448" y="9719316"/>
            <a:ext cx="3078352" cy="513709"/>
          </a:xfrm>
          <a:prstGeom prst="rect">
            <a:avLst/>
          </a:prstGeom>
        </p:spPr>
        <p:txBody>
          <a:bodyPr vert="horz" lIns="95473" tIns="47736" rIns="95473" bIns="47736" rtlCol="0" anchor="b"/>
          <a:lstStyle>
            <a:lvl1pPr algn="r">
              <a:defRPr sz="1300"/>
            </a:lvl1pPr>
          </a:lstStyle>
          <a:p>
            <a:fld id="{6E55EF77-551A-4553-A843-B48F2F19F0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3822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604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604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7164642"/>
            <a:ext cx="4371975" cy="211328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7164642"/>
            <a:ext cx="1800225" cy="211328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0AA5E52-48A4-446B-80E2-68D438C5344B}" type="datetimeFigureOut">
              <a:rPr kumimoji="1" lang="ja-JP" altLang="en-US" smtClean="0"/>
              <a:t>2024/11/22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E1B1-6ACD-4695-84E1-16E381677BA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603709"/>
            <a:ext cx="0" cy="1320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273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5E52-48A4-446B-80E2-68D438C5344B}" type="datetimeFigureOut">
              <a:rPr kumimoji="1" lang="ja-JP" altLang="en-US" smtClean="0"/>
              <a:t>2024/11/22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E1B1-6ACD-4695-84E1-16E381677B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194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100667"/>
            <a:ext cx="1478756" cy="7814733"/>
          </a:xfrm>
        </p:spPr>
        <p:txBody>
          <a:bodyPr vert="eaVert" lIns="45720" tIns="91440" rIns="45720" bIns="91440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100667"/>
            <a:ext cx="4264819" cy="781473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5E52-48A4-446B-80E2-68D438C5344B}" type="datetimeFigureOut">
              <a:rPr kumimoji="1" lang="ja-JP" altLang="en-US" smtClean="0"/>
              <a:t>2024/11/22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E1B1-6ACD-4695-84E1-16E381677BA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88827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0677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5E52-48A4-446B-80E2-68D438C5344B}" type="datetimeFigureOut">
              <a:rPr kumimoji="1" lang="ja-JP" altLang="en-US" smtClean="0"/>
              <a:t>2024/11/22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E1B1-6ACD-4695-84E1-16E381677B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3809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604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604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7164642"/>
            <a:ext cx="4371975" cy="211328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7164642"/>
            <a:ext cx="1800225" cy="21132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5E52-48A4-446B-80E2-68D438C5344B}" type="datetimeFigureOut">
              <a:rPr kumimoji="1" lang="ja-JP" altLang="en-US" smtClean="0"/>
              <a:t>2024/11/22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E1B1-6ACD-4695-84E1-16E381677BA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603709"/>
            <a:ext cx="0" cy="1320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471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845312"/>
            <a:ext cx="5467541" cy="216611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302000"/>
            <a:ext cx="2674620" cy="581152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302000"/>
            <a:ext cx="2674620" cy="581152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5E52-48A4-446B-80E2-68D438C5344B}" type="datetimeFigureOut">
              <a:rPr kumimoji="1" lang="ja-JP" altLang="en-US" smtClean="0"/>
              <a:t>2024/11/22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E1B1-6ACD-4695-84E1-16E381677B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2002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845312"/>
            <a:ext cx="5467541" cy="216611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3148363"/>
            <a:ext cx="2674620" cy="11887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4286805"/>
            <a:ext cx="2674620" cy="482671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3148363"/>
            <a:ext cx="2674620" cy="11887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4286805"/>
            <a:ext cx="2674620" cy="482671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5E52-48A4-446B-80E2-68D438C5344B}" type="datetimeFigureOut">
              <a:rPr kumimoji="1" lang="ja-JP" altLang="en-US" smtClean="0"/>
              <a:t>2024/11/22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E1B1-6ACD-4695-84E1-16E381677B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3790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5E52-48A4-446B-80E2-68D438C5344B}" type="datetimeFigureOut">
              <a:rPr kumimoji="1" lang="ja-JP" altLang="en-US" smtClean="0"/>
              <a:t>2024/11/22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E1B1-6ACD-4695-84E1-16E381677B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0797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5E52-48A4-446B-80E2-68D438C5344B}" type="datetimeFigureOut">
              <a:rPr kumimoji="1" lang="ja-JP" altLang="en-US" smtClean="0"/>
              <a:t>2024/11/22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E1B1-6ACD-4695-84E1-16E381677B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35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81069"/>
            <a:ext cx="2468880" cy="250952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188720"/>
            <a:ext cx="3194114" cy="7488936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260842"/>
            <a:ext cx="2468880" cy="5434425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5E52-48A4-446B-80E2-68D438C5344B}" type="datetimeFigureOut">
              <a:rPr kumimoji="1" lang="ja-JP" altLang="en-US" smtClean="0"/>
              <a:t>2024/11/22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E1B1-6ACD-4695-84E1-16E381677B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8592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7164644"/>
            <a:ext cx="4371975" cy="211328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604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7164644"/>
            <a:ext cx="1800225" cy="21132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5E52-48A4-446B-80E2-68D438C5344B}" type="datetimeFigureOut">
              <a:rPr kumimoji="1" lang="ja-JP" altLang="en-US" smtClean="0"/>
              <a:t>2024/11/22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E1B1-6ACD-4695-84E1-16E381677BA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603709"/>
            <a:ext cx="0" cy="1320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8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845312"/>
            <a:ext cx="5467541" cy="2166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302000"/>
            <a:ext cx="5467541" cy="581152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9346572"/>
            <a:ext cx="1211705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0AA5E52-48A4-446B-80E2-68D438C5344B}" type="datetimeFigureOut">
              <a:rPr kumimoji="1" lang="ja-JP" altLang="en-US" smtClean="0"/>
              <a:t>2024/11/22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9346572"/>
            <a:ext cx="3319571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9346572"/>
            <a:ext cx="547688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3F2E1B1-6ACD-4695-84E1-16E381677BA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93579"/>
            <a:ext cx="0" cy="1320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63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kumimoji="1"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kumimoji="1"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kumimoji="1"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kumimoji="1"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kumimoji="1"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kumimoji="1"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kumimoji="1"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kumimoji="1"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74000">
              <a:schemeClr val="accent5">
                <a:lumMod val="20000"/>
                <a:lumOff val="80000"/>
              </a:schemeClr>
            </a:gs>
            <a:gs pos="83000">
              <a:schemeClr val="accent6">
                <a:lumMod val="40000"/>
                <a:lumOff val="6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フローチャート: 処理 11"/>
          <p:cNvSpPr/>
          <p:nvPr/>
        </p:nvSpPr>
        <p:spPr>
          <a:xfrm>
            <a:off x="0" y="1154"/>
            <a:ext cx="6858000" cy="2665678"/>
          </a:xfrm>
          <a:prstGeom prst="flowChartProcess">
            <a:avLst/>
          </a:prstGeom>
          <a:gradFill flip="none" rotWithShape="1">
            <a:gsLst>
              <a:gs pos="0">
                <a:schemeClr val="bg1"/>
              </a:gs>
              <a:gs pos="4800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altLang="ja-JP" b="1" spc="-150" dirty="0">
              <a:ln w="19050" cap="flat">
                <a:noFill/>
                <a:miter lim="800000"/>
              </a:ln>
              <a:solidFill>
                <a:srgbClr val="FF0000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  <a:cs typeface="ＭＳ ゴシック" panose="020B0609070205080204" pitchFamily="49" charset="-128"/>
            </a:endParaRPr>
          </a:p>
          <a:p>
            <a:pPr algn="ctr"/>
            <a:r>
              <a:rPr lang="ja-JP" altLang="en-US" sz="2800" b="1" dirty="0">
                <a:ln w="19050" cap="flat">
                  <a:noFill/>
                  <a:miter lim="800000"/>
                </a:ln>
                <a:solidFill>
                  <a:srgbClr val="FF0000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○○料</a:t>
            </a:r>
            <a:r>
              <a:rPr lang="ja-JP" altLang="en-US" sz="2400" b="1" dirty="0">
                <a:ln w="19050" cap="flat">
                  <a:noFill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のお支払いは</a:t>
            </a:r>
            <a:endParaRPr lang="en-US" altLang="ja-JP" sz="2400" b="1" dirty="0">
              <a:ln w="19050" cap="flat">
                <a:noFill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  <a:cs typeface="ＭＳ ゴシック" panose="020B0609070205080204" pitchFamily="49" charset="-128"/>
            </a:endParaRPr>
          </a:p>
          <a:p>
            <a:pPr algn="ctr"/>
            <a:r>
              <a:rPr lang="ja-JP" altLang="en-US" sz="2400" b="1" dirty="0">
                <a:ln w="19050" cap="flat">
                  <a:noFill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便利な</a:t>
            </a:r>
            <a:r>
              <a:rPr lang="ja-JP" altLang="en-US" sz="2800" b="1" dirty="0">
                <a:ln w="19050" cap="flat">
                  <a:noFill/>
                  <a:miter lim="800000"/>
                </a:ln>
                <a:solidFill>
                  <a:schemeClr val="accent6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口座振替</a:t>
            </a:r>
            <a:r>
              <a:rPr lang="ja-JP" altLang="en-US" sz="2400" b="1" dirty="0">
                <a:ln w="19050" cap="flat">
                  <a:noFill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をご利用ください！</a:t>
            </a:r>
            <a:endParaRPr lang="en-US" altLang="ja-JP" sz="2400" b="1" dirty="0">
              <a:ln w="19050" cap="flat">
                <a:noFill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lang="en-US" altLang="ja-JP" sz="2400" b="1" spc="-150" dirty="0">
              <a:ln w="19050" cap="flat">
                <a:noFill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400" spc="-150" dirty="0">
                <a:ln w="19050" cap="flat">
                  <a:noFill/>
                  <a:miter lim="800000"/>
                </a:ln>
                <a:solidFill>
                  <a:srgbClr val="FF6600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金融機関の窓口へ出向く必要がなく、払い忘れの心配のない口座振替払いを</a:t>
            </a:r>
            <a:endParaRPr lang="en-US" altLang="ja-JP" sz="1400" spc="-150" dirty="0">
              <a:ln w="19050" cap="flat">
                <a:noFill/>
                <a:miter lim="800000"/>
              </a:ln>
              <a:solidFill>
                <a:srgbClr val="FF6600"/>
              </a:solidFill>
              <a:effectLst>
                <a:glow rad="1270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400" spc="-150" dirty="0">
                <a:ln w="19050" cap="flat">
                  <a:noFill/>
                  <a:miter lim="800000"/>
                </a:ln>
                <a:solidFill>
                  <a:srgbClr val="FF6600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ぜひご検討ください</a:t>
            </a:r>
            <a:r>
              <a:rPr lang="ja-JP" altLang="en-US" sz="1400" spc="-150" dirty="0" smtClean="0">
                <a:ln w="19050" cap="flat">
                  <a:noFill/>
                  <a:miter lim="800000"/>
                </a:ln>
                <a:solidFill>
                  <a:srgbClr val="FF6600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sz="1400" spc="-150" dirty="0" smtClean="0">
              <a:ln w="19050" cap="flat">
                <a:noFill/>
                <a:miter lim="800000"/>
              </a:ln>
              <a:solidFill>
                <a:srgbClr val="FF6600"/>
              </a:solidFill>
              <a:effectLst>
                <a:glow rad="1270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lang="en-US" altLang="ja-JP" spc="-150" dirty="0">
              <a:ln w="19050" cap="flat">
                <a:noFill/>
                <a:miter lim="800000"/>
              </a:ln>
              <a:solidFill>
                <a:srgbClr val="FF6600"/>
              </a:solidFill>
              <a:effectLst>
                <a:glow rad="1270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spc="-150" dirty="0">
                <a:ln w="19050" cap="flat">
                  <a:noFill/>
                  <a:miter lim="800000"/>
                </a:ln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▼口座振替の申込み方法はこちら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093297" y="237383"/>
            <a:ext cx="720079" cy="70419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prstDash val="sysDot"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ja-JP" altLang="en-US" sz="1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ロゴ等</a:t>
            </a:r>
            <a:endParaRPr lang="en-US" altLang="ja-JP" sz="110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貼付エリア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805264" y="-39616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○○株式会社</a:t>
            </a:r>
          </a:p>
        </p:txBody>
      </p:sp>
      <p:sp>
        <p:nvSpPr>
          <p:cNvPr id="39" name="片側の 2 つの角を丸めた四角形 38">
            <a:extLst>
              <a:ext uri="{FF2B5EF4-FFF2-40B4-BE49-F238E27FC236}">
                <a16:creationId xmlns:a16="http://schemas.microsoft.com/office/drawing/2014/main" id="{43526A2A-C09C-09E5-2543-2BE05FDAEAC7}"/>
              </a:ext>
            </a:extLst>
          </p:cNvPr>
          <p:cNvSpPr/>
          <p:nvPr/>
        </p:nvSpPr>
        <p:spPr>
          <a:xfrm rot="5400000" flipH="1">
            <a:off x="2261247" y="1985049"/>
            <a:ext cx="3960442" cy="5143816"/>
          </a:xfrm>
          <a:prstGeom prst="round2SameRect">
            <a:avLst>
              <a:gd name="adj1" fmla="val 3953"/>
              <a:gd name="adj2" fmla="val 0"/>
            </a:avLst>
          </a:prstGeom>
          <a:solidFill>
            <a:sysClr val="window" lastClr="FFFFFF"/>
          </a:solidFill>
          <a:ln w="3175" cap="flat" cmpd="sng" algn="ctr">
            <a:solidFill>
              <a:schemeClr val="accent6"/>
            </a:solidFill>
            <a:prstDash val="solid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kumimoji="0" lang="ja-JP" altLang="en-US" kern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3" name="矢印: 右 13">
            <a:extLst>
              <a:ext uri="{FF2B5EF4-FFF2-40B4-BE49-F238E27FC236}">
                <a16:creationId xmlns:a16="http://schemas.microsoft.com/office/drawing/2014/main" id="{231DCAD1-8758-CDC4-63F5-98E1E8C72019}"/>
              </a:ext>
            </a:extLst>
          </p:cNvPr>
          <p:cNvSpPr/>
          <p:nvPr/>
        </p:nvSpPr>
        <p:spPr>
          <a:xfrm>
            <a:off x="4622072" y="5716041"/>
            <a:ext cx="475328" cy="389089"/>
          </a:xfrm>
          <a:prstGeom prst="rightArrow">
            <a:avLst>
              <a:gd name="adj1" fmla="val 50000"/>
              <a:gd name="adj2" fmla="val 55931"/>
            </a:avLst>
          </a:prstGeom>
          <a:solidFill>
            <a:schemeClr val="accent6"/>
          </a:solidFill>
          <a:ln w="12700" cap="flat" cmpd="sng" algn="ctr">
            <a:noFill/>
            <a:prstDash val="solid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kumimoji="0" lang="ja-JP" altLang="en-US" kern="0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4" name="AutoShape 13">
            <a:extLst>
              <a:ext uri="{FF2B5EF4-FFF2-40B4-BE49-F238E27FC236}">
                <a16:creationId xmlns:a16="http://schemas.microsoft.com/office/drawing/2014/main" id="{55B97167-BFEE-D829-B944-DD7A1A380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651" y="2585982"/>
            <a:ext cx="5301725" cy="1099460"/>
          </a:xfrm>
          <a:prstGeom prst="roundRect">
            <a:avLst>
              <a:gd name="adj" fmla="val 13788"/>
            </a:avLst>
          </a:prstGeom>
          <a:solidFill>
            <a:schemeClr val="bg1"/>
          </a:solidFill>
          <a:ln w="25400">
            <a:solidFill>
              <a:schemeClr val="accent6"/>
            </a:solidFill>
            <a:round/>
            <a:headEnd/>
            <a:tailEnd/>
          </a:ln>
          <a:extLst/>
        </p:spPr>
        <p:txBody>
          <a:bodyPr wrap="none" lIns="74295" tIns="108000" rIns="74295" bIns="8890" anchor="t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 sz="1000"/>
            </a:pPr>
            <a:r>
              <a:rPr kumimoji="0" lang="ja-JP" altLang="en-US" sz="2000" b="1" kern="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○○銀行、○○銀行、○○銀行、○○銀行</a:t>
            </a:r>
            <a:endParaRPr kumimoji="0" lang="en-US" altLang="ja-JP" sz="2000" b="1" kern="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 sz="1000"/>
            </a:pPr>
            <a:r>
              <a:rPr kumimoji="0" lang="ja-JP" altLang="en-US" sz="2000" b="1" kern="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、○○銀行</a:t>
            </a:r>
            <a:r>
              <a:rPr kumimoji="0" lang="ja-JP" altLang="en-US" sz="2000" b="1" kern="0" dirty="0" err="1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、、、</a:t>
            </a:r>
            <a:endParaRPr kumimoji="0" lang="en-US" altLang="ja-JP" sz="2000" b="1" kern="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r">
              <a:defRPr sz="1000"/>
            </a:pPr>
            <a:r>
              <a:rPr kumimoji="0" lang="ja-JP" altLang="en-US" sz="1800" kern="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0" lang="ja-JP" altLang="en-US" sz="1400" kern="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をご利用のお客様 </a:t>
            </a:r>
            <a:endParaRPr kumimoji="0" lang="en-US" altLang="ja-JP" sz="1400" kern="0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1830960" y="4789240"/>
            <a:ext cx="36134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kumimoji="0" lang="ja-JP" altLang="en-US" sz="14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お手持ちのスマホ等から申込みができます。</a:t>
            </a:r>
          </a:p>
        </p:txBody>
      </p:sp>
      <p:sp>
        <p:nvSpPr>
          <p:cNvPr id="46" name="正方形/長方形 45"/>
          <p:cNvSpPr/>
          <p:nvPr/>
        </p:nvSpPr>
        <p:spPr>
          <a:xfrm>
            <a:off x="1653695" y="4523510"/>
            <a:ext cx="12586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kumimoji="0" lang="ja-JP" altLang="en-US" sz="1400" dirty="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●申込み方法</a:t>
            </a:r>
          </a:p>
        </p:txBody>
      </p:sp>
      <p:sp>
        <p:nvSpPr>
          <p:cNvPr id="47" name="正方形/長方形 46"/>
          <p:cNvSpPr/>
          <p:nvPr/>
        </p:nvSpPr>
        <p:spPr>
          <a:xfrm>
            <a:off x="1668643" y="3829887"/>
            <a:ext cx="19351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kumimoji="0" lang="ja-JP" altLang="en-US" sz="1400" dirty="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●ご準備いただくもの</a:t>
            </a:r>
          </a:p>
        </p:txBody>
      </p:sp>
      <p:sp>
        <p:nvSpPr>
          <p:cNvPr id="50" name="テキスト ボックス 49"/>
          <p:cNvSpPr txBox="1">
            <a:spLocks noChangeAspect="1"/>
          </p:cNvSpPr>
          <p:nvPr/>
        </p:nvSpPr>
        <p:spPr>
          <a:xfrm>
            <a:off x="5414280" y="5313162"/>
            <a:ext cx="1080000" cy="1080000"/>
          </a:xfrm>
          <a:prstGeom prst="rect">
            <a:avLst/>
          </a:prstGeom>
          <a:noFill/>
          <a:ln w="31750">
            <a:solidFill>
              <a:srgbClr val="FF0000"/>
            </a:solidFill>
            <a:prstDash val="sysDot"/>
          </a:ln>
        </p:spPr>
        <p:txBody>
          <a:bodyPr wrap="none" rtlCol="0" anchor="ctr">
            <a:noAutofit/>
          </a:bodyPr>
          <a:lstStyle/>
          <a:p>
            <a:pPr algn="ctr">
              <a:defRPr/>
            </a:pPr>
            <a:r>
              <a:rPr kumimoji="0" lang="en-US" altLang="ja-JP" sz="1600" kern="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QR</a:t>
            </a:r>
            <a:r>
              <a:rPr kumimoji="0" lang="ja-JP" altLang="en-US" sz="1600" kern="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コード</a:t>
            </a:r>
            <a:endParaRPr kumimoji="0" lang="en-US" altLang="ja-JP" sz="1600" kern="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defRPr/>
            </a:pPr>
            <a:r>
              <a:rPr kumimoji="0" lang="ja-JP" altLang="en-US" sz="1600" kern="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貼付エリア</a:t>
            </a: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1743533" y="5500161"/>
            <a:ext cx="27542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ja-JP" altLang="en-US" sz="1400" kern="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お手続きは</a:t>
            </a:r>
            <a:r>
              <a:rPr kumimoji="0" lang="ja-JP" altLang="en-US" sz="2000" b="1" kern="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最短</a:t>
            </a:r>
            <a:r>
              <a:rPr kumimoji="0" lang="en-US" altLang="ja-JP" sz="2000" b="1" kern="0" dirty="0">
                <a:solidFill>
                  <a:schemeClr val="accent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kumimoji="0" lang="ja-JP" altLang="en-US" sz="2000" b="1" kern="0" dirty="0">
                <a:solidFill>
                  <a:schemeClr val="accent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分</a:t>
            </a:r>
            <a:r>
              <a:rPr kumimoji="0" lang="ja-JP" altLang="en-US" sz="1400" kern="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で完了！</a:t>
            </a:r>
            <a:endParaRPr kumimoji="0" lang="en-US" altLang="ja-JP" sz="1400" kern="0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1714447" y="5849036"/>
            <a:ext cx="319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ysClr val="windowText" lastClr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お申込みは</a:t>
            </a:r>
            <a:r>
              <a:rPr lang="ja-JP" altLang="en-US" sz="2000" b="1" dirty="0">
                <a:solidFill>
                  <a:srgbClr val="FF66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こちら</a:t>
            </a:r>
            <a:r>
              <a:rPr lang="ja-JP" altLang="en-US" sz="2000" dirty="0">
                <a:solidFill>
                  <a:sysClr val="windowText" lastClr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から</a:t>
            </a:r>
            <a:endParaRPr kumimoji="0" lang="en-US" altLang="ja-JP" sz="2000" kern="0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1840320" y="4092260"/>
            <a:ext cx="4778872" cy="307777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none">
            <a:spAutoFit/>
          </a:bodyPr>
          <a:lstStyle/>
          <a:p>
            <a:r>
              <a:rPr kumimoji="0" lang="ja-JP" altLang="en-US" sz="14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口座番号が確認できるもの　（通帳またはキャッシュカード）</a:t>
            </a:r>
          </a:p>
        </p:txBody>
      </p:sp>
      <p:sp>
        <p:nvSpPr>
          <p:cNvPr id="38" name="片側の 2 つの角を丸めた四角形 37">
            <a:extLst>
              <a:ext uri="{FF2B5EF4-FFF2-40B4-BE49-F238E27FC236}">
                <a16:creationId xmlns:a16="http://schemas.microsoft.com/office/drawing/2014/main" id="{B21377DC-38B8-B58A-CE22-76A1D76C1EFA}"/>
              </a:ext>
            </a:extLst>
          </p:cNvPr>
          <p:cNvSpPr/>
          <p:nvPr/>
        </p:nvSpPr>
        <p:spPr>
          <a:xfrm rot="16200000">
            <a:off x="-1137684" y="3729933"/>
            <a:ext cx="3958490" cy="1656000"/>
          </a:xfrm>
          <a:prstGeom prst="round2SameRect">
            <a:avLst>
              <a:gd name="adj1" fmla="val 11866"/>
              <a:gd name="adj2" fmla="val 0"/>
            </a:avLst>
          </a:prstGeom>
          <a:solidFill>
            <a:schemeClr val="accent6"/>
          </a:solidFill>
          <a:ln w="12700" cap="flat" cmpd="sng" algn="ctr">
            <a:solidFill>
              <a:schemeClr val="accent6"/>
            </a:solidFill>
            <a:prstDash val="solid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kumimoji="0" lang="ja-JP" altLang="en-US" kern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0" name="Text Box 6">
            <a:extLst>
              <a:ext uri="{FF2B5EF4-FFF2-40B4-BE49-F238E27FC236}">
                <a16:creationId xmlns:a16="http://schemas.microsoft.com/office/drawing/2014/main" id="{2022C209-436C-E01B-177F-CC0843C2F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07" y="2662035"/>
            <a:ext cx="1666903" cy="837840"/>
          </a:xfrm>
          <a:prstGeom prst="rect">
            <a:avLst/>
          </a:prstGeom>
          <a:noFill/>
          <a:ln>
            <a:noFill/>
          </a:ln>
        </p:spPr>
        <p:txBody>
          <a:bodyPr wrap="square" lIns="74295" tIns="8890" rIns="74295" bIns="889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 sz="1000"/>
            </a:pPr>
            <a:r>
              <a:rPr kumimoji="0" lang="ja-JP" altLang="en-US" sz="16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kumimoji="0" lang="en-US" altLang="ja-JP" sz="16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kumimoji="0" lang="ja-JP" altLang="en-US" sz="16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kumimoji="0" lang="en-US" altLang="ja-JP" sz="16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 sz="1000"/>
            </a:pPr>
            <a:r>
              <a:rPr kumimoji="0" lang="ja-JP" altLang="en-US" sz="16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インターネットで</a:t>
            </a:r>
            <a:endParaRPr kumimoji="0" lang="en-US" altLang="ja-JP" sz="16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 sz="1000"/>
            </a:pPr>
            <a:r>
              <a:rPr kumimoji="0" lang="ja-JP" altLang="en-US" sz="16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申込みをする</a:t>
            </a:r>
            <a:endParaRPr kumimoji="0" lang="en-US" altLang="ja-JP" sz="16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1" name="正方形/長方形 40"/>
          <p:cNvSpPr/>
          <p:nvPr/>
        </p:nvSpPr>
        <p:spPr>
          <a:xfrm>
            <a:off x="17060" y="5509841"/>
            <a:ext cx="16786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ja-JP" sz="105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 </a:t>
            </a:r>
            <a:r>
              <a:rPr kumimoji="0" lang="ja-JP" altLang="en-US" sz="105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法人口座はお取り扱いできません。</a:t>
            </a:r>
            <a:endParaRPr kumimoji="0" lang="en-US" altLang="ja-JP" sz="1050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0" lang="ja-JP" altLang="en-US" sz="105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口座振替依頼書でお申し込みください。</a:t>
            </a:r>
          </a:p>
        </p:txBody>
      </p:sp>
      <p:pic>
        <p:nvPicPr>
          <p:cNvPr id="58" name="図 57" descr="時計, 挿絵 が含まれている画像&#10;&#10;自動的に生成された説明">
            <a:extLst>
              <a:ext uri="{FF2B5EF4-FFF2-40B4-BE49-F238E27FC236}">
                <a16:creationId xmlns:a16="http://schemas.microsoft.com/office/drawing/2014/main" id="{12EA7A86-27DB-EEC2-79D1-5DBC8D1830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169" y="4388088"/>
            <a:ext cx="627541" cy="475687"/>
          </a:xfrm>
          <a:prstGeom prst="rect">
            <a:avLst/>
          </a:prstGeom>
        </p:spPr>
      </p:pic>
      <p:pic>
        <p:nvPicPr>
          <p:cNvPr id="59" name="図 58" descr="アイコン が含まれている画像&#10;&#10;自動的に生成された説明">
            <a:extLst>
              <a:ext uri="{FF2B5EF4-FFF2-40B4-BE49-F238E27FC236}">
                <a16:creationId xmlns:a16="http://schemas.microsoft.com/office/drawing/2014/main" id="{E6C3A9AB-6A29-ACBA-6D83-3F4148ED5E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1224">
            <a:off x="6166421" y="4633619"/>
            <a:ext cx="554476" cy="454244"/>
          </a:xfrm>
          <a:prstGeom prst="rect">
            <a:avLst/>
          </a:prstGeom>
        </p:spPr>
      </p:pic>
      <p:sp>
        <p:nvSpPr>
          <p:cNvPr id="61" name="テキスト ボックス 60"/>
          <p:cNvSpPr txBox="1"/>
          <p:nvPr/>
        </p:nvSpPr>
        <p:spPr>
          <a:xfrm>
            <a:off x="5422200" y="4736976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書類への</a:t>
            </a:r>
            <a:endParaRPr lang="en-US" altLang="ja-JP" sz="9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9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記入不要！</a:t>
            </a: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6042868" y="4953000"/>
            <a:ext cx="7617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印鑑不要！</a:t>
            </a:r>
          </a:p>
        </p:txBody>
      </p:sp>
      <p:pic>
        <p:nvPicPr>
          <p:cNvPr id="63" name="図 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584" y="3611754"/>
            <a:ext cx="1342262" cy="1865496"/>
          </a:xfrm>
          <a:prstGeom prst="rect">
            <a:avLst/>
          </a:prstGeom>
        </p:spPr>
      </p:pic>
      <p:sp>
        <p:nvSpPr>
          <p:cNvPr id="66" name="フローチャート: 処理 65"/>
          <p:cNvSpPr/>
          <p:nvPr/>
        </p:nvSpPr>
        <p:spPr>
          <a:xfrm>
            <a:off x="324834" y="3613424"/>
            <a:ext cx="768846" cy="390413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7" name="片側の 2 つの角を丸めた四角形 66">
            <a:extLst>
              <a:ext uri="{FF2B5EF4-FFF2-40B4-BE49-F238E27FC236}">
                <a16:creationId xmlns:a16="http://schemas.microsoft.com/office/drawing/2014/main" id="{D2F55CF7-1F27-DC41-EA50-994F3161B609}"/>
              </a:ext>
            </a:extLst>
          </p:cNvPr>
          <p:cNvSpPr/>
          <p:nvPr/>
        </p:nvSpPr>
        <p:spPr>
          <a:xfrm rot="16200000">
            <a:off x="-247548" y="7067178"/>
            <a:ext cx="2180537" cy="1656000"/>
          </a:xfrm>
          <a:prstGeom prst="round2SameRect">
            <a:avLst>
              <a:gd name="adj1" fmla="val 13466"/>
              <a:gd name="adj2" fmla="val 0"/>
            </a:avLst>
          </a:prstGeom>
          <a:solidFill>
            <a:srgbClr val="E09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8" name="片側の 2 つの角を丸めた四角形 67">
            <a:extLst>
              <a:ext uri="{FF2B5EF4-FFF2-40B4-BE49-F238E27FC236}">
                <a16:creationId xmlns:a16="http://schemas.microsoft.com/office/drawing/2014/main" id="{974E0572-20BF-748C-21D3-BE684F9AB580}"/>
              </a:ext>
            </a:extLst>
          </p:cNvPr>
          <p:cNvSpPr/>
          <p:nvPr/>
        </p:nvSpPr>
        <p:spPr>
          <a:xfrm rot="5400000" flipH="1">
            <a:off x="3158502" y="5330572"/>
            <a:ext cx="2180537" cy="5129210"/>
          </a:xfrm>
          <a:prstGeom prst="round2SameRect">
            <a:avLst>
              <a:gd name="adj1" fmla="val 8991"/>
              <a:gd name="adj2" fmla="val 0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0" name="Text Box 6">
            <a:extLst>
              <a:ext uri="{FF2B5EF4-FFF2-40B4-BE49-F238E27FC236}">
                <a16:creationId xmlns:a16="http://schemas.microsoft.com/office/drawing/2014/main" id="{F04592F9-8A98-453D-A57F-4EEBDF042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24" y="6950684"/>
            <a:ext cx="1614233" cy="847305"/>
          </a:xfrm>
          <a:prstGeom prst="rect">
            <a:avLst/>
          </a:prstGeom>
          <a:noFill/>
          <a:ln>
            <a:noFill/>
          </a:ln>
        </p:spPr>
        <p:txBody>
          <a:bodyPr wrap="square" lIns="74295" tIns="8890" rIns="74295" bIns="889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600"/>
              </a:lnSpc>
              <a:defRPr sz="1000"/>
            </a:pPr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lang="en-US" altLang="ja-JP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en-US" altLang="ja-JP" sz="14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700"/>
              </a:lnSpc>
              <a:defRPr sz="1000"/>
            </a:pPr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口座振替依頼書で</a:t>
            </a:r>
            <a:endParaRPr lang="en-US" altLang="ja-JP" sz="14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500"/>
              </a:lnSpc>
              <a:defRPr sz="1000"/>
            </a:pPr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申込みをする</a:t>
            </a:r>
            <a:endParaRPr lang="en-US" altLang="ja-JP" sz="14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1" name="正方形/長方形 70"/>
          <p:cNvSpPr/>
          <p:nvPr/>
        </p:nvSpPr>
        <p:spPr>
          <a:xfrm>
            <a:off x="1692298" y="7260311"/>
            <a:ext cx="19351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●ご準備いただくもの</a:t>
            </a:r>
            <a:endParaRPr lang="ja-JP" altLang="en-US" sz="1400" dirty="0">
              <a:solidFill>
                <a:srgbClr val="3399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2" name="正方形/長方形 71"/>
          <p:cNvSpPr/>
          <p:nvPr/>
        </p:nvSpPr>
        <p:spPr>
          <a:xfrm>
            <a:off x="1707557" y="7509105"/>
            <a:ext cx="5205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➀ 口座番号が確認できるもの  （通帳またはキャッシュカード）</a:t>
            </a:r>
            <a:b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 印鑑（金融機関届出印）</a:t>
            </a:r>
          </a:p>
        </p:txBody>
      </p:sp>
      <p:sp>
        <p:nvSpPr>
          <p:cNvPr id="73" name="正方形/長方形 72"/>
          <p:cNvSpPr/>
          <p:nvPr/>
        </p:nvSpPr>
        <p:spPr>
          <a:xfrm>
            <a:off x="1715856" y="8533655"/>
            <a:ext cx="5208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口座振替依頼書に記入・捺印のうえ、弊社あてにご提出ください。</a:t>
            </a:r>
          </a:p>
        </p:txBody>
      </p:sp>
      <p:sp>
        <p:nvSpPr>
          <p:cNvPr id="74" name="正方形/長方形 73"/>
          <p:cNvSpPr/>
          <p:nvPr/>
        </p:nvSpPr>
        <p:spPr>
          <a:xfrm>
            <a:off x="1653284" y="8218981"/>
            <a:ext cx="12586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●申込み方法</a:t>
            </a:r>
            <a:endParaRPr lang="ja-JP" altLang="en-US" sz="1400" dirty="0">
              <a:solidFill>
                <a:srgbClr val="3399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5" name="AutoShape 13">
            <a:extLst>
              <a:ext uri="{FF2B5EF4-FFF2-40B4-BE49-F238E27FC236}">
                <a16:creationId xmlns:a16="http://schemas.microsoft.com/office/drawing/2014/main" id="{7386B6AC-E25D-A346-AD76-0CC1A89A8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4670" y="6763712"/>
            <a:ext cx="4992930" cy="542802"/>
          </a:xfrm>
          <a:prstGeom prst="roundRect">
            <a:avLst>
              <a:gd name="adj" fmla="val 7162"/>
            </a:avLst>
          </a:prstGeom>
          <a:noFill/>
          <a:ln w="25400">
            <a:noFill/>
            <a:round/>
            <a:headEnd/>
            <a:tailEnd/>
          </a:ln>
          <a:effectLst>
            <a:outerShdw blurRad="50800" dist="50800" dir="5400000" sx="9000" sy="9000" algn="ctr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5A5A5A"/>
                </a:solidFill>
              </a14:hiddenFill>
            </a:ext>
          </a:extLst>
        </p:spPr>
        <p:txBody>
          <a:bodyPr wrap="square" lIns="74295" tIns="72000" rIns="74295" bIns="889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defRPr sz="1000"/>
            </a:pPr>
            <a:r>
              <a:rPr lang="ja-JP" altLang="en-US" sz="1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上記以外の</a:t>
            </a:r>
            <a:r>
              <a:rPr kumimoji="0" lang="ja-JP" altLang="en-US" sz="1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金融機関をご利用のお客</a:t>
            </a:r>
            <a:r>
              <a:rPr lang="ja-JP" altLang="en-US" sz="1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様</a:t>
            </a:r>
            <a:endParaRPr kumimoji="0" lang="ja-JP" altLang="en-US" sz="1800" b="1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6" name="角丸四角形 75"/>
          <p:cNvSpPr/>
          <p:nvPr/>
        </p:nvSpPr>
        <p:spPr>
          <a:xfrm>
            <a:off x="8462" y="9264987"/>
            <a:ext cx="6849538" cy="584557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>
              <a:lnSpc>
                <a:spcPts val="1700"/>
              </a:lnSpc>
            </a:pPr>
            <a:r>
              <a:rPr lang="ja-JP" altLang="ja-JP" sz="1200" kern="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【お問合せ先】 </a:t>
            </a:r>
            <a:r>
              <a:rPr lang="ja-JP" altLang="ja-JP" sz="1200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株式会社○○　○○部　○○担当</a:t>
            </a:r>
            <a:endParaRPr lang="en-US" altLang="ja-JP" sz="1200" kern="10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Courier New" panose="02070309020205020404" pitchFamily="49" charset="0"/>
            </a:endParaRP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E-mail</a:t>
            </a:r>
            <a:r>
              <a:rPr lang="ja-JP" altLang="ja-JP" sz="12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：</a:t>
            </a:r>
            <a:r>
              <a:rPr lang="en-US" altLang="ja-JP" sz="12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aaa@xxxxbank.co.jp</a:t>
            </a:r>
            <a:r>
              <a:rPr lang="ja-JP" altLang="ja-JP" sz="12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　／　</a:t>
            </a:r>
            <a:r>
              <a:rPr lang="en-US" altLang="ja-JP" sz="12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Tel</a:t>
            </a:r>
            <a:r>
              <a:rPr lang="ja-JP" altLang="ja-JP" sz="12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：</a:t>
            </a:r>
            <a:r>
              <a:rPr lang="en-US" altLang="ja-JP" sz="12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099-999-9999</a:t>
            </a:r>
            <a:endParaRPr lang="ja-JP" altLang="en-US" sz="120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7" name="四角形吹き出し 76"/>
          <p:cNvSpPr/>
          <p:nvPr/>
        </p:nvSpPr>
        <p:spPr>
          <a:xfrm>
            <a:off x="7075989" y="837122"/>
            <a:ext cx="1881809" cy="880977"/>
          </a:xfrm>
          <a:prstGeom prst="wedgeRectCallout">
            <a:avLst>
              <a:gd name="adj1" fmla="val -56001"/>
              <a:gd name="adj2" fmla="val 71068"/>
            </a:avLst>
          </a:prstGeom>
          <a:solidFill>
            <a:srgbClr val="FFFFCC">
              <a:alpha val="50196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b="1" dirty="0">
                <a:solidFill>
                  <a:srgbClr val="FF0000"/>
                </a:solidFill>
                <a:latin typeface="+mn-ea"/>
              </a:rPr>
              <a:t>赤文字</a:t>
            </a: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の箇所を適宜修正のうえ、ご利用ください。</a:t>
            </a:r>
          </a:p>
        </p:txBody>
      </p:sp>
      <p:sp>
        <p:nvSpPr>
          <p:cNvPr id="78" name="フローチャート: 処理 77"/>
          <p:cNvSpPr/>
          <p:nvPr/>
        </p:nvSpPr>
        <p:spPr>
          <a:xfrm>
            <a:off x="1740336" y="5169025"/>
            <a:ext cx="5041976" cy="45719"/>
          </a:xfrm>
          <a:prstGeom prst="flowChartProcess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" name="メモ 1"/>
          <p:cNvSpPr/>
          <p:nvPr/>
        </p:nvSpPr>
        <p:spPr>
          <a:xfrm>
            <a:off x="503968" y="7714960"/>
            <a:ext cx="720080" cy="904134"/>
          </a:xfrm>
          <a:prstGeom prst="foldedCorner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050" dirty="0">
                <a:solidFill>
                  <a:schemeClr val="bg1">
                    <a:lumMod val="75000"/>
                  </a:schemeClr>
                </a:solidFill>
              </a:rPr>
              <a:t>------------------</a:t>
            </a:r>
          </a:p>
          <a:p>
            <a:pPr algn="ctr"/>
            <a:r>
              <a:rPr lang="en-US" altLang="ja-JP" sz="1050" dirty="0">
                <a:solidFill>
                  <a:schemeClr val="bg1">
                    <a:lumMod val="75000"/>
                  </a:schemeClr>
                </a:solidFill>
              </a:rPr>
              <a:t>---------</a:t>
            </a:r>
            <a:endParaRPr lang="ja-JP" altLang="en-US" sz="105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73" y="7960444"/>
            <a:ext cx="710366" cy="710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3" name="四角形吹き出し 52"/>
          <p:cNvSpPr/>
          <p:nvPr/>
        </p:nvSpPr>
        <p:spPr>
          <a:xfrm>
            <a:off x="7119002" y="5368046"/>
            <a:ext cx="1572899" cy="880977"/>
          </a:xfrm>
          <a:prstGeom prst="wedgeRectCallout">
            <a:avLst>
              <a:gd name="adj1" fmla="val -88583"/>
              <a:gd name="adj2" fmla="val -12473"/>
            </a:avLst>
          </a:prstGeom>
          <a:solidFill>
            <a:srgbClr val="FFFFCC">
              <a:alpha val="50196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元受銀行から提供される</a:t>
            </a:r>
            <a:r>
              <a:rPr lang="en-US" altLang="ja-JP" sz="1400" dirty="0">
                <a:solidFill>
                  <a:srgbClr val="FF0000"/>
                </a:solidFill>
                <a:latin typeface="+mn-ea"/>
              </a:rPr>
              <a:t>QR</a:t>
            </a:r>
            <a:r>
              <a:rPr lang="ja-JP" altLang="en-US" sz="1400" dirty="0">
                <a:solidFill>
                  <a:srgbClr val="FF0000"/>
                </a:solidFill>
                <a:latin typeface="+mn-ea"/>
              </a:rPr>
              <a:t>コード</a:t>
            </a:r>
            <a:r>
              <a:rPr lang="en-US" altLang="ja-JP" sz="1400" dirty="0">
                <a:solidFill>
                  <a:srgbClr val="FF0000"/>
                </a:solidFill>
                <a:latin typeface="+mn-ea"/>
              </a:rPr>
              <a:t>(</a:t>
            </a:r>
            <a:r>
              <a:rPr lang="ja-JP" altLang="en-US" sz="1400" dirty="0">
                <a:solidFill>
                  <a:srgbClr val="FF0000"/>
                </a:solidFill>
                <a:latin typeface="+mn-ea"/>
              </a:rPr>
              <a:t>画像</a:t>
            </a:r>
            <a:r>
              <a:rPr lang="en-US" altLang="ja-JP" sz="1400" dirty="0">
                <a:solidFill>
                  <a:srgbClr val="FF0000"/>
                </a:solidFill>
                <a:latin typeface="+mn-ea"/>
              </a:rPr>
              <a:t>)</a:t>
            </a: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を貼り付けてください。</a:t>
            </a:r>
          </a:p>
        </p:txBody>
      </p:sp>
      <p:sp>
        <p:nvSpPr>
          <p:cNvPr id="54" name="フローチャート: 処理 53"/>
          <p:cNvSpPr/>
          <p:nvPr/>
        </p:nvSpPr>
        <p:spPr>
          <a:xfrm>
            <a:off x="324834" y="4013361"/>
            <a:ext cx="336798" cy="16871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5" name="フローチャート: 処理 54"/>
          <p:cNvSpPr/>
          <p:nvPr/>
        </p:nvSpPr>
        <p:spPr>
          <a:xfrm flipH="1">
            <a:off x="1099013" y="3897263"/>
            <a:ext cx="108000" cy="108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88D37AA8-0DCE-1292-7CA7-A33474B1B5DD}"/>
              </a:ext>
            </a:extLst>
          </p:cNvPr>
          <p:cNvSpPr txBox="1"/>
          <p:nvPr/>
        </p:nvSpPr>
        <p:spPr>
          <a:xfrm rot="30304">
            <a:off x="317410" y="3634101"/>
            <a:ext cx="774251" cy="461665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kumimoji="0" lang="ja-JP" altLang="en-US" sz="1000" b="1" kern="0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いつでも</a:t>
            </a:r>
            <a:endParaRPr kumimoji="0" lang="en-US" altLang="ja-JP" sz="1000" b="1" kern="0" dirty="0">
              <a:solidFill>
                <a:srgbClr val="FF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/>
            </a:pPr>
            <a:r>
              <a:rPr kumimoji="0" lang="ja-JP" altLang="en-US" sz="1000" b="1" kern="0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どこでも</a:t>
            </a:r>
            <a:endParaRPr kumimoji="0" lang="en-US" altLang="ja-JP" sz="1000" b="1" kern="0" dirty="0">
              <a:solidFill>
                <a:srgbClr val="FF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/>
            </a:pPr>
            <a:r>
              <a:rPr kumimoji="0" lang="ja-JP" altLang="en-US" sz="1000" b="1" kern="0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カンタン♪</a:t>
            </a:r>
            <a:endParaRPr kumimoji="0" lang="en-US" altLang="ja-JP" sz="1000" b="1" kern="0" dirty="0">
              <a:solidFill>
                <a:srgbClr val="FF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055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インテグラル">
  <a:themeElements>
    <a:clrScheme name="インテグラル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インテグラル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インテグラル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213</TotalTime>
  <Words>281</Words>
  <Application>Microsoft Office PowerPoint</Application>
  <PresentationFormat>A4 210 x 297 mm</PresentationFormat>
  <Paragraphs>47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BIZ UDPゴシック</vt:lpstr>
      <vt:lpstr>ＭＳ ゴシック</vt:lpstr>
      <vt:lpstr>メイリオ</vt:lpstr>
      <vt:lpstr>游ゴシック</vt:lpstr>
      <vt:lpstr>Courier New</vt:lpstr>
      <vt:lpstr>Tw Cen MT</vt:lpstr>
      <vt:lpstr>Tw Cen MT Condensed</vt:lpstr>
      <vt:lpstr>Wingdings 3</vt:lpstr>
      <vt:lpstr>インテグラル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mai-kobayashi</dc:creator>
  <cp:lastModifiedBy>mai-kobayashi</cp:lastModifiedBy>
  <cp:revision>52</cp:revision>
  <cp:lastPrinted>2024-11-22T06:43:45Z</cp:lastPrinted>
  <dcterms:modified xsi:type="dcterms:W3CDTF">2024-11-22T07:02:14Z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opUpdateDT">
    <vt:filetime>2024-11-08T06:28:52Z</vt:filetime>
  </property>
  <property fmtid="{D5CDD505-2E9C-101B-9397-08002B2CF9AE}" pid="3" name="fb_creator">
    <vt:lpwstr>109027@KYOTOBANK</vt:lpwstr>
  </property>
  <property fmtid="{D5CDD505-2E9C-101B-9397-08002B2CF9AE}" pid="4" name="fb_updater">
    <vt:lpwstr>109027@KYOTOBANK</vt:lpwstr>
  </property>
</Properties>
</file>